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4" r:id="rId3"/>
    <p:sldMasterId id="2147483658" r:id="rId4"/>
    <p:sldMasterId id="2147483663" r:id="rId5"/>
  </p:sldMasterIdLst>
  <p:notesMasterIdLst>
    <p:notesMasterId r:id="rId8"/>
  </p:notesMasterIdLst>
  <p:sldIdLst>
    <p:sldId id="257" r:id="rId6"/>
    <p:sldId id="541" r:id="rId7"/>
    <p:sldId id="515" r:id="rId9"/>
    <p:sldId id="542" r:id="rId10"/>
    <p:sldId id="543" r:id="rId11"/>
    <p:sldId id="516" r:id="rId12"/>
    <p:sldId id="544" r:id="rId13"/>
    <p:sldId id="525" r:id="rId14"/>
    <p:sldId id="545" r:id="rId15"/>
    <p:sldId id="526" r:id="rId16"/>
    <p:sldId id="517" r:id="rId17"/>
    <p:sldId id="518" r:id="rId18"/>
    <p:sldId id="547" r:id="rId19"/>
    <p:sldId id="546" r:id="rId20"/>
    <p:sldId id="499" r:id="rId21"/>
    <p:sldId id="560" r:id="rId22"/>
    <p:sldId id="561" r:id="rId23"/>
    <p:sldId id="563" r:id="rId24"/>
    <p:sldId id="504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0" clrIdx="1"/>
  <p:cmAuthor id="0" name="can how" initials="ch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4660"/>
  </p:normalViewPr>
  <p:slideViewPr>
    <p:cSldViewPr snapToGrid="0">
      <p:cViewPr>
        <p:scale>
          <a:sx n="70" d="100"/>
          <a:sy n="70" d="100"/>
        </p:scale>
        <p:origin x="-1308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BAAA1-E281-4744-B3FB-F2AF5002EA9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rgbClr val="FFFFFF"/>
                </a:solidFill>
              </a:rPr>
              <a:t>感谢聆听</a:t>
            </a:r>
            <a:endParaRPr lang="zh-CN" altLang="en-US" sz="7200" spc="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rgbClr val="FFFFFF"/>
                </a:solidFill>
              </a:rPr>
              <a:t>感谢聆听</a:t>
            </a:r>
            <a:endParaRPr lang="zh-CN" altLang="en-US" sz="7200" spc="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chemeClr val="bg1"/>
                </a:solidFill>
              </a:rPr>
              <a:t>感谢聆听</a:t>
            </a:r>
            <a:endParaRPr lang="zh-CN" altLang="en-US" sz="7200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328737" y="1277273"/>
            <a:ext cx="2171700" cy="3243933"/>
          </a:xfrm>
          <a:custGeom>
            <a:avLst/>
            <a:gdLst>
              <a:gd name="connsiteX0" fmla="*/ 1447800 w 2895600"/>
              <a:gd name="connsiteY0" fmla="*/ 0 h 3243933"/>
              <a:gd name="connsiteX1" fmla="*/ 1595195 w 2895600"/>
              <a:gd name="connsiteY1" fmla="*/ 33860 h 3243933"/>
              <a:gd name="connsiteX2" fmla="*/ 2748205 w 2895600"/>
              <a:gd name="connsiteY2" fmla="*/ 699160 h 3243933"/>
              <a:gd name="connsiteX3" fmla="*/ 2895600 w 2895600"/>
              <a:gd name="connsiteY3" fmla="*/ 955776 h 3243933"/>
              <a:gd name="connsiteX4" fmla="*/ 2895600 w 2895600"/>
              <a:gd name="connsiteY4" fmla="*/ 2286376 h 3243933"/>
              <a:gd name="connsiteX5" fmla="*/ 2748205 w 2895600"/>
              <a:gd name="connsiteY5" fmla="*/ 2542992 h 3243933"/>
              <a:gd name="connsiteX6" fmla="*/ 1595195 w 2895600"/>
              <a:gd name="connsiteY6" fmla="*/ 3208293 h 3243933"/>
              <a:gd name="connsiteX7" fmla="*/ 1300405 w 2895600"/>
              <a:gd name="connsiteY7" fmla="*/ 3208293 h 3243933"/>
              <a:gd name="connsiteX8" fmla="*/ 147395 w 2895600"/>
              <a:gd name="connsiteY8" fmla="*/ 2542992 h 3243933"/>
              <a:gd name="connsiteX9" fmla="*/ 0 w 2895600"/>
              <a:gd name="connsiteY9" fmla="*/ 2286376 h 3243933"/>
              <a:gd name="connsiteX10" fmla="*/ 0 w 2895600"/>
              <a:gd name="connsiteY10" fmla="*/ 955776 h 3243933"/>
              <a:gd name="connsiteX11" fmla="*/ 147395 w 2895600"/>
              <a:gd name="connsiteY11" fmla="*/ 699160 h 3243933"/>
              <a:gd name="connsiteX12" fmla="*/ 1300405 w 2895600"/>
              <a:gd name="connsiteY12" fmla="*/ 33860 h 3243933"/>
              <a:gd name="connsiteX13" fmla="*/ 1447800 w 2895600"/>
              <a:gd name="connsiteY13" fmla="*/ 0 h 324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95600" h="3243933">
                <a:moveTo>
                  <a:pt x="1447800" y="0"/>
                </a:moveTo>
                <a:cubicBezTo>
                  <a:pt x="1501290" y="0"/>
                  <a:pt x="1554780" y="11287"/>
                  <a:pt x="1595195" y="33860"/>
                </a:cubicBezTo>
                <a:cubicBezTo>
                  <a:pt x="2748205" y="699160"/>
                  <a:pt x="2748205" y="699160"/>
                  <a:pt x="2748205" y="699160"/>
                </a:cubicBezTo>
                <a:cubicBezTo>
                  <a:pt x="2829035" y="746681"/>
                  <a:pt x="2895600" y="863109"/>
                  <a:pt x="2895600" y="955776"/>
                </a:cubicBezTo>
                <a:cubicBezTo>
                  <a:pt x="2895600" y="2286376"/>
                  <a:pt x="2895600" y="2286376"/>
                  <a:pt x="2895600" y="2286376"/>
                </a:cubicBezTo>
                <a:cubicBezTo>
                  <a:pt x="2895600" y="2381419"/>
                  <a:pt x="2829035" y="2495471"/>
                  <a:pt x="2748205" y="2542992"/>
                </a:cubicBezTo>
                <a:cubicBezTo>
                  <a:pt x="1595195" y="3208293"/>
                  <a:pt x="1595195" y="3208293"/>
                  <a:pt x="1595195" y="3208293"/>
                </a:cubicBezTo>
                <a:cubicBezTo>
                  <a:pt x="1514366" y="3255814"/>
                  <a:pt x="1381235" y="3255814"/>
                  <a:pt x="1300405" y="3208293"/>
                </a:cubicBezTo>
                <a:cubicBezTo>
                  <a:pt x="147395" y="2542992"/>
                  <a:pt x="147395" y="2542992"/>
                  <a:pt x="147395" y="2542992"/>
                </a:cubicBezTo>
                <a:cubicBezTo>
                  <a:pt x="66566" y="2495471"/>
                  <a:pt x="0" y="2381419"/>
                  <a:pt x="0" y="2286376"/>
                </a:cubicBezTo>
                <a:lnTo>
                  <a:pt x="0" y="955776"/>
                </a:lnTo>
                <a:cubicBezTo>
                  <a:pt x="0" y="863109"/>
                  <a:pt x="66566" y="746681"/>
                  <a:pt x="147395" y="699160"/>
                </a:cubicBezTo>
                <a:cubicBezTo>
                  <a:pt x="1300405" y="33860"/>
                  <a:pt x="1300405" y="33860"/>
                  <a:pt x="1300405" y="33860"/>
                </a:cubicBezTo>
                <a:cubicBezTo>
                  <a:pt x="1340820" y="11287"/>
                  <a:pt x="1394310" y="0"/>
                  <a:pt x="1447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4E7C-442E-4252-8F73-431B515479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74968-826C-4EDC-B75A-CA0618E1F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0257" y="854039"/>
            <a:ext cx="7832784" cy="781051"/>
            <a:chOff x="3725790" y="847725"/>
            <a:chExt cx="3730770" cy="781050"/>
          </a:xfrm>
        </p:grpSpPr>
        <p:grpSp>
          <p:nvGrpSpPr>
            <p:cNvPr id="10" name="组合 9"/>
            <p:cNvGrpSpPr/>
            <p:nvPr/>
          </p:nvGrpSpPr>
          <p:grpSpPr>
            <a:xfrm>
              <a:off x="3725790" y="1019175"/>
              <a:ext cx="627135" cy="609600"/>
              <a:chOff x="3725790" y="1019175"/>
              <a:chExt cx="627135" cy="609600"/>
            </a:xfrm>
          </p:grpSpPr>
          <p:sp>
            <p:nvSpPr>
              <p:cNvPr id="15" name="任意多边形 11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6829425" y="1019175"/>
              <a:ext cx="627135" cy="609600"/>
              <a:chOff x="3725790" y="1019175"/>
              <a:chExt cx="627135" cy="609600"/>
            </a:xfrm>
          </p:grpSpPr>
          <p:sp>
            <p:nvSpPr>
              <p:cNvPr id="13" name="任意多边形 9"/>
              <p:cNvSpPr/>
              <p:nvPr/>
            </p:nvSpPr>
            <p:spPr>
              <a:xfrm>
                <a:off x="3725790" y="1019175"/>
                <a:ext cx="627135" cy="609600"/>
              </a:xfrm>
              <a:custGeom>
                <a:avLst/>
                <a:gdLst>
                  <a:gd name="connsiteX0" fmla="*/ 0 w 627135"/>
                  <a:gd name="connsiteY0" fmla="*/ 0 h 609600"/>
                  <a:gd name="connsiteX1" fmla="*/ 627135 w 627135"/>
                  <a:gd name="connsiteY1" fmla="*/ 0 h 609600"/>
                  <a:gd name="connsiteX2" fmla="*/ 627135 w 627135"/>
                  <a:gd name="connsiteY2" fmla="*/ 609600 h 609600"/>
                  <a:gd name="connsiteX3" fmla="*/ 1783 w 627135"/>
                  <a:gd name="connsiteY3" fmla="*/ 609600 h 609600"/>
                  <a:gd name="connsiteX4" fmla="*/ 305666 w 627135"/>
                  <a:gd name="connsiteY4" fmla="*/ 3008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35" h="609600">
                    <a:moveTo>
                      <a:pt x="0" y="0"/>
                    </a:moveTo>
                    <a:lnTo>
                      <a:pt x="627135" y="0"/>
                    </a:lnTo>
                    <a:lnTo>
                      <a:pt x="627135" y="609600"/>
                    </a:lnTo>
                    <a:lnTo>
                      <a:pt x="1783" y="609600"/>
                    </a:lnTo>
                    <a:lnTo>
                      <a:pt x="305666" y="3008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5400000" flipV="1">
                <a:off x="4181475" y="1457325"/>
                <a:ext cx="171450" cy="1714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181475" y="847725"/>
              <a:ext cx="2819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754535" y="2048547"/>
            <a:ext cx="5693399" cy="415498"/>
            <a:chOff x="1807265" y="2462595"/>
            <a:chExt cx="5693399" cy="415498"/>
          </a:xfrm>
          <a:solidFill>
            <a:schemeClr val="bg2"/>
          </a:solidFill>
        </p:grpSpPr>
        <p:sp>
          <p:nvSpPr>
            <p:cNvPr id="18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83286" y="2462595"/>
              <a:ext cx="3007662" cy="4154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endParaRPr lang="zh-CN" altLang="en-US" sz="2100" spc="225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1754535" y="2753555"/>
            <a:ext cx="5693399" cy="426278"/>
            <a:chOff x="1807265" y="2935089"/>
            <a:chExt cx="5693399" cy="426278"/>
          </a:xfrm>
        </p:grpSpPr>
        <p:sp>
          <p:nvSpPr>
            <p:cNvPr id="21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881814" y="2945869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1754535" y="3469343"/>
            <a:ext cx="5693399" cy="426278"/>
            <a:chOff x="1807265" y="3400693"/>
            <a:chExt cx="5693399" cy="426278"/>
          </a:xfrm>
        </p:grpSpPr>
        <p:sp>
          <p:nvSpPr>
            <p:cNvPr id="24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881814" y="3411473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1754535" y="4185131"/>
            <a:ext cx="5693399" cy="426279"/>
            <a:chOff x="1807265" y="3866296"/>
            <a:chExt cx="5693399" cy="426279"/>
          </a:xfrm>
        </p:grpSpPr>
        <p:sp>
          <p:nvSpPr>
            <p:cNvPr id="27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81814" y="3877077"/>
              <a:ext cx="18473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100" spc="22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9" name="圆角矩形 42"/>
          <p:cNvSpPr/>
          <p:nvPr userDrawn="1"/>
        </p:nvSpPr>
        <p:spPr>
          <a:xfrm>
            <a:off x="1765367" y="4900919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0" name="圆角矩形 1"/>
          <p:cNvSpPr/>
          <p:nvPr userDrawn="1"/>
        </p:nvSpPr>
        <p:spPr>
          <a:xfrm>
            <a:off x="1784416" y="551178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3" hasCustomPrompt="1"/>
          </p:nvPr>
        </p:nvSpPr>
        <p:spPr>
          <a:xfrm>
            <a:off x="2106613" y="854075"/>
            <a:ext cx="4954587" cy="5238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C00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4" hasCustomPrompt="1"/>
          </p:nvPr>
        </p:nvSpPr>
        <p:spPr>
          <a:xfrm>
            <a:off x="1920875" y="2063750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7" name="文本占位符 3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875" y="2747372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文本占位符 35"/>
          <p:cNvSpPr>
            <a:spLocks noGrp="1"/>
          </p:cNvSpPr>
          <p:nvPr>
            <p:ph type="body" sz="quarter" idx="16" hasCustomPrompt="1"/>
          </p:nvPr>
        </p:nvSpPr>
        <p:spPr>
          <a:xfrm>
            <a:off x="1920875" y="346876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35"/>
          <p:cNvSpPr>
            <a:spLocks noGrp="1"/>
          </p:cNvSpPr>
          <p:nvPr>
            <p:ph type="body" sz="quarter" idx="17" hasCustomPrompt="1"/>
          </p:nvPr>
        </p:nvSpPr>
        <p:spPr>
          <a:xfrm>
            <a:off x="1920875" y="5532807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35"/>
          <p:cNvSpPr>
            <a:spLocks noGrp="1"/>
          </p:cNvSpPr>
          <p:nvPr>
            <p:ph type="body" sz="quarter" idx="18" hasCustomPrompt="1"/>
          </p:nvPr>
        </p:nvSpPr>
        <p:spPr>
          <a:xfrm>
            <a:off x="1920875" y="4176649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1" name="文本占位符 35"/>
          <p:cNvSpPr>
            <a:spLocks noGrp="1"/>
          </p:cNvSpPr>
          <p:nvPr>
            <p:ph type="body" sz="quarter" idx="19" hasCustomPrompt="1"/>
          </p:nvPr>
        </p:nvSpPr>
        <p:spPr>
          <a:xfrm>
            <a:off x="1920875" y="4906446"/>
            <a:ext cx="5011738" cy="411163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矩形 41"/>
          <p:cNvSpPr/>
          <p:nvPr userDrawn="1"/>
        </p:nvSpPr>
        <p:spPr>
          <a:xfrm>
            <a:off x="0" y="-8890"/>
            <a:ext cx="9144000" cy="3822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6" name="矩形 5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10" name="文本框 5"/>
          <p:cNvSpPr txBox="1"/>
          <p:nvPr userDrawn="1"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>
                <a:solidFill>
                  <a:srgbClr val="FFFFFF"/>
                </a:solidFill>
              </a:rPr>
              <a:t>感谢聆听</a:t>
            </a:r>
            <a:endParaRPr lang="zh-CN" altLang="en-US" sz="7200" spc="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854199"/>
            <a:ext cx="6858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hyperlink" Target="http://www.chinarobots.cn/" TargetMode="External"/><Relationship Id="rId7" Type="http://schemas.openxmlformats.org/officeDocument/2006/relationships/image" Target="../media/image20.png"/><Relationship Id="rId6" Type="http://schemas.openxmlformats.org/officeDocument/2006/relationships/hyperlink" Target="http://www.chinaaiworld.cn/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://www.chinacloud.cn/" TargetMode="External"/><Relationship Id="rId3" Type="http://schemas.openxmlformats.org/officeDocument/2006/relationships/image" Target="../media/image18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33.png"/><Relationship Id="rId27" Type="http://schemas.openxmlformats.org/officeDocument/2006/relationships/image" Target="../media/image32.png"/><Relationship Id="rId26" Type="http://schemas.openxmlformats.org/officeDocument/2006/relationships/image" Target="../media/image31.jpeg"/><Relationship Id="rId25" Type="http://schemas.openxmlformats.org/officeDocument/2006/relationships/image" Target="../media/image30.jpeg"/><Relationship Id="rId24" Type="http://schemas.openxmlformats.org/officeDocument/2006/relationships/image" Target="../media/image29.png"/><Relationship Id="rId23" Type="http://schemas.openxmlformats.org/officeDocument/2006/relationships/hyperlink" Target="http://www.envicloud.cn/" TargetMode="External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0" Type="http://schemas.openxmlformats.org/officeDocument/2006/relationships/hyperlink" Target="http://www.smartcitychina.cn/" TargetMode="External"/><Relationship Id="rId2" Type="http://schemas.openxmlformats.org/officeDocument/2006/relationships/hyperlink" Target="http://www.chinaznyj.com/" TargetMode="External"/><Relationship Id="rId19" Type="http://schemas.openxmlformats.org/officeDocument/2006/relationships/image" Target="../media/image26.png"/><Relationship Id="rId18" Type="http://schemas.openxmlformats.org/officeDocument/2006/relationships/hyperlink" Target="http://www.netofthings.cn/" TargetMode="External"/><Relationship Id="rId17" Type="http://schemas.openxmlformats.org/officeDocument/2006/relationships/image" Target="../media/image25.png"/><Relationship Id="rId16" Type="http://schemas.openxmlformats.org/officeDocument/2006/relationships/hyperlink" Target="http://www.thebigdata.cn/" TargetMode="External"/><Relationship Id="rId15" Type="http://schemas.openxmlformats.org/officeDocument/2006/relationships/image" Target="../media/image24.png"/><Relationship Id="rId14" Type="http://schemas.openxmlformats.org/officeDocument/2006/relationships/hyperlink" Target="http://www.worldstor.cn/" TargetMode="External"/><Relationship Id="rId13" Type="http://schemas.openxmlformats.org/officeDocument/2006/relationships/image" Target="../media/image23.png"/><Relationship Id="rId12" Type="http://schemas.openxmlformats.org/officeDocument/2006/relationships/hyperlink" Target="http://www.pm25.org.cn/" TargetMode="External"/><Relationship Id="rId11" Type="http://schemas.openxmlformats.org/officeDocument/2006/relationships/image" Target="../media/image22.png"/><Relationship Id="rId10" Type="http://schemas.openxmlformats.org/officeDocument/2006/relationships/hyperlink" Target="http://www.dlworld.cn/" TargetMode="External"/><Relationship Id="rId1" Type="http://schemas.openxmlformats.org/officeDocument/2006/relationships/hyperlink" Target="http://www.wanwuyun.com/" TargetMode="Externa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37.png"/><Relationship Id="rId7" Type="http://schemas.openxmlformats.org/officeDocument/2006/relationships/tags" Target="../tags/tag16.xml"/><Relationship Id="rId6" Type="http://schemas.openxmlformats.org/officeDocument/2006/relationships/image" Target="../media/image36.png"/><Relationship Id="rId55" Type="http://schemas.openxmlformats.org/officeDocument/2006/relationships/slideLayout" Target="../slideLayouts/slideLayout2.xml"/><Relationship Id="rId54" Type="http://schemas.openxmlformats.org/officeDocument/2006/relationships/image" Target="../media/image64.png"/><Relationship Id="rId53" Type="http://schemas.openxmlformats.org/officeDocument/2006/relationships/tags" Target="../tags/tag35.xml"/><Relationship Id="rId52" Type="http://schemas.openxmlformats.org/officeDocument/2006/relationships/image" Target="../media/image63.png"/><Relationship Id="rId51" Type="http://schemas.openxmlformats.org/officeDocument/2006/relationships/image" Target="../media/image62.png"/><Relationship Id="rId50" Type="http://schemas.openxmlformats.org/officeDocument/2006/relationships/tags" Target="../tags/tag34.xml"/><Relationship Id="rId5" Type="http://schemas.openxmlformats.org/officeDocument/2006/relationships/tags" Target="../tags/tag15.xml"/><Relationship Id="rId49" Type="http://schemas.openxmlformats.org/officeDocument/2006/relationships/image" Target="../media/image61.png"/><Relationship Id="rId48" Type="http://schemas.openxmlformats.org/officeDocument/2006/relationships/image" Target="../media/image60.png"/><Relationship Id="rId47" Type="http://schemas.openxmlformats.org/officeDocument/2006/relationships/image" Target="../media/image59.png"/><Relationship Id="rId46" Type="http://schemas.openxmlformats.org/officeDocument/2006/relationships/image" Target="../media/image58.png"/><Relationship Id="rId45" Type="http://schemas.openxmlformats.org/officeDocument/2006/relationships/image" Target="../media/image57.png"/><Relationship Id="rId44" Type="http://schemas.openxmlformats.org/officeDocument/2006/relationships/image" Target="../media/image56.png"/><Relationship Id="rId43" Type="http://schemas.openxmlformats.org/officeDocument/2006/relationships/image" Target="../media/image55.png"/><Relationship Id="rId42" Type="http://schemas.openxmlformats.org/officeDocument/2006/relationships/image" Target="../media/image54.png"/><Relationship Id="rId41" Type="http://schemas.openxmlformats.org/officeDocument/2006/relationships/tags" Target="../tags/tag33.xml"/><Relationship Id="rId40" Type="http://schemas.openxmlformats.org/officeDocument/2006/relationships/image" Target="../media/image53.png"/><Relationship Id="rId4" Type="http://schemas.openxmlformats.org/officeDocument/2006/relationships/image" Target="../media/image35.png"/><Relationship Id="rId39" Type="http://schemas.openxmlformats.org/officeDocument/2006/relationships/tags" Target="../tags/tag32.xml"/><Relationship Id="rId38" Type="http://schemas.openxmlformats.org/officeDocument/2006/relationships/image" Target="../media/image52.png"/><Relationship Id="rId37" Type="http://schemas.openxmlformats.org/officeDocument/2006/relationships/tags" Target="../tags/tag31.xml"/><Relationship Id="rId36" Type="http://schemas.openxmlformats.org/officeDocument/2006/relationships/image" Target="../media/image51.png"/><Relationship Id="rId35" Type="http://schemas.openxmlformats.org/officeDocument/2006/relationships/tags" Target="../tags/tag30.xml"/><Relationship Id="rId34" Type="http://schemas.openxmlformats.org/officeDocument/2006/relationships/image" Target="../media/image50.png"/><Relationship Id="rId33" Type="http://schemas.openxmlformats.org/officeDocument/2006/relationships/tags" Target="../tags/tag29.xml"/><Relationship Id="rId32" Type="http://schemas.openxmlformats.org/officeDocument/2006/relationships/image" Target="../media/image49.png"/><Relationship Id="rId31" Type="http://schemas.openxmlformats.org/officeDocument/2006/relationships/tags" Target="../tags/tag28.xml"/><Relationship Id="rId30" Type="http://schemas.openxmlformats.org/officeDocument/2006/relationships/image" Target="../media/image48.png"/><Relationship Id="rId3" Type="http://schemas.openxmlformats.org/officeDocument/2006/relationships/tags" Target="../tags/tag14.xml"/><Relationship Id="rId29" Type="http://schemas.openxmlformats.org/officeDocument/2006/relationships/tags" Target="../tags/tag27.xml"/><Relationship Id="rId28" Type="http://schemas.openxmlformats.org/officeDocument/2006/relationships/image" Target="../media/image47.png"/><Relationship Id="rId27" Type="http://schemas.openxmlformats.org/officeDocument/2006/relationships/tags" Target="../tags/tag26.xml"/><Relationship Id="rId26" Type="http://schemas.openxmlformats.org/officeDocument/2006/relationships/image" Target="../media/image46.png"/><Relationship Id="rId25" Type="http://schemas.openxmlformats.org/officeDocument/2006/relationships/tags" Target="../tags/tag25.xml"/><Relationship Id="rId24" Type="http://schemas.openxmlformats.org/officeDocument/2006/relationships/image" Target="../media/image45.png"/><Relationship Id="rId23" Type="http://schemas.openxmlformats.org/officeDocument/2006/relationships/tags" Target="../tags/tag24.xml"/><Relationship Id="rId22" Type="http://schemas.openxmlformats.org/officeDocument/2006/relationships/image" Target="../media/image44.png"/><Relationship Id="rId21" Type="http://schemas.openxmlformats.org/officeDocument/2006/relationships/tags" Target="../tags/tag23.xml"/><Relationship Id="rId20" Type="http://schemas.openxmlformats.org/officeDocument/2006/relationships/image" Target="../media/image43.png"/><Relationship Id="rId2" Type="http://schemas.openxmlformats.org/officeDocument/2006/relationships/image" Target="../media/image34.png"/><Relationship Id="rId19" Type="http://schemas.openxmlformats.org/officeDocument/2006/relationships/tags" Target="../tags/tag22.xml"/><Relationship Id="rId18" Type="http://schemas.openxmlformats.org/officeDocument/2006/relationships/image" Target="../media/image42.png"/><Relationship Id="rId17" Type="http://schemas.openxmlformats.org/officeDocument/2006/relationships/tags" Target="../tags/tag21.xml"/><Relationship Id="rId16" Type="http://schemas.openxmlformats.org/officeDocument/2006/relationships/image" Target="../media/image41.png"/><Relationship Id="rId15" Type="http://schemas.openxmlformats.org/officeDocument/2006/relationships/tags" Target="../tags/tag20.xml"/><Relationship Id="rId14" Type="http://schemas.openxmlformats.org/officeDocument/2006/relationships/image" Target="../media/image40.png"/><Relationship Id="rId13" Type="http://schemas.openxmlformats.org/officeDocument/2006/relationships/tags" Target="../tags/tag19.xml"/><Relationship Id="rId12" Type="http://schemas.openxmlformats.org/officeDocument/2006/relationships/image" Target="../media/image39.png"/><Relationship Id="rId11" Type="http://schemas.openxmlformats.org/officeDocument/2006/relationships/tags" Target="../tags/tag18.xml"/><Relationship Id="rId10" Type="http://schemas.openxmlformats.org/officeDocument/2006/relationships/image" Target="../media/image38.png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7143" y="-9147"/>
            <a:ext cx="9158091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355">
                <a:solidFill>
                  <a:prstClr val="white"/>
                </a:solidFill>
              </a:rPr>
              <a:t>大数据应用人才培养系列教材</a:t>
            </a:r>
            <a:endParaRPr lang="zh-CN" altLang="en-US" sz="1355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2228" y="728895"/>
            <a:ext cx="7426960" cy="132207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sz="8000" b="1" spc="300" dirty="0">
                <a:ln w="11430"/>
                <a:solidFill>
                  <a:srgbClr val="3D89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数据标注工程</a:t>
            </a:r>
            <a:endParaRPr lang="zh-CN" sz="8000" b="1" spc="300" dirty="0">
              <a:ln w="11430"/>
              <a:solidFill>
                <a:srgbClr val="3D89B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90317" y="3240900"/>
            <a:ext cx="368541" cy="307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43" y="3240900"/>
            <a:ext cx="8496050" cy="307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68" y="6337300"/>
            <a:ext cx="2217463" cy="5207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410335" y="2209165"/>
            <a:ext cx="259715" cy="86487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58620" y="2209165"/>
            <a:ext cx="6269990" cy="864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670340" y="2277654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刘 鹏    张 燕       总主编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1670340" y="2614925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刘 鹏  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主编                      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reeform 25"/>
          <p:cNvSpPr>
            <a:spLocks noEditPoints="1"/>
          </p:cNvSpPr>
          <p:nvPr/>
        </p:nvSpPr>
        <p:spPr bwMode="auto">
          <a:xfrm>
            <a:off x="3106564" y="2386552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2340210" y="2723617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4</a:t>
            </a:r>
            <a:r>
              <a:rPr sz="2100" b="1" spc="225" dirty="0">
                <a:solidFill>
                  <a:prstClr val="white"/>
                </a:solidFill>
              </a:rPr>
              <a:t>.3 数据标注质量检验方法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第四章  数据标注质量检验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4</a:t>
            </a:r>
            <a:r>
              <a:rPr lang="zh-CN" altLang="en-US" sz="2000" dirty="0"/>
              <a:t>.3.</a:t>
            </a:r>
            <a:r>
              <a:rPr lang="en-US" altLang="zh-CN" sz="2000" dirty="0"/>
              <a:t>1</a:t>
            </a:r>
            <a:r>
              <a:rPr lang="zh-CN" altLang="en-US" sz="2000" dirty="0"/>
              <a:t> 实时检验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792480" y="1722755"/>
            <a:ext cx="3600000" cy="3744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实时检验方法的优点：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1）能够及时发现问题并解决问题。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2）能够有效减少标注过程中重复错误的重复出现。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3）能够保证整体标注任务的流畅性。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4）能够实时掌握数据标准的任务进度。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实时检验的缺点：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对于人员的配备及管理要求较高。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-2147482610" descr="情况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2295" y="1949768"/>
            <a:ext cx="4318000" cy="3289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726430" y="5240020"/>
            <a:ext cx="209232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    </a:t>
            </a:r>
            <a:r>
              <a:rPr lang="zh-CN" altLang="en-US" sz="1000"/>
              <a:t>实时检查流程图</a:t>
            </a:r>
            <a:endParaRPr lang="zh-CN" altLang="en-US" sz="1400"/>
          </a:p>
          <a:p>
            <a:endParaRPr lang="zh-CN" altLang="en-US" sz="1600"/>
          </a:p>
          <a:p>
            <a:endParaRPr lang="zh-CN" altLang="en-US" sz="16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39446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4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3</a:t>
            </a:r>
            <a:r>
              <a:rPr sz="2100" b="1" spc="225" dirty="0">
                <a:solidFill>
                  <a:prstClr val="white"/>
                </a:solidFill>
              </a:rPr>
              <a:t> 数据标注质量检验方法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第四章  数据标注质量检验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92880" y="2221230"/>
            <a:ext cx="3600000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全样检验方法的优点：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1）能够对数据集做到无遗漏检验。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2）可以对数据集进行准确率评估。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全样检查的缺点：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需要耗费大量的人力精力集中进行。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4</a:t>
            </a:r>
            <a:r>
              <a:rPr lang="zh-CN" altLang="en-US" sz="2000" dirty="0"/>
              <a:t>.3.</a:t>
            </a:r>
            <a:r>
              <a:rPr lang="en-US" altLang="zh-CN" sz="2000" dirty="0"/>
              <a:t>2</a:t>
            </a:r>
            <a:r>
              <a:rPr lang="zh-CN" altLang="en-US" sz="2000" dirty="0"/>
              <a:t> 全样检验</a:t>
            </a:r>
            <a:endParaRPr lang="zh-CN" altLang="en-US" sz="2000" dirty="0"/>
          </a:p>
        </p:txBody>
      </p:sp>
      <p:pic>
        <p:nvPicPr>
          <p:cNvPr id="2" name="图片 -2147482609" descr="情况A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855" y="1497330"/>
            <a:ext cx="1499235" cy="3863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56310" y="5360670"/>
            <a:ext cx="209232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      </a:t>
            </a:r>
            <a:r>
              <a:rPr lang="zh-CN" altLang="en-US" sz="1000"/>
              <a:t>全样检查流程图</a:t>
            </a:r>
            <a:endParaRPr lang="zh-CN" altLang="en-US" sz="1400"/>
          </a:p>
          <a:p>
            <a:endParaRPr lang="zh-CN" altLang="en-US" sz="1600"/>
          </a:p>
          <a:p>
            <a:endParaRPr lang="zh-CN" altLang="en-US" sz="16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387604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4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3</a:t>
            </a:r>
            <a:r>
              <a:rPr sz="2100" b="1" spc="225" dirty="0">
                <a:solidFill>
                  <a:prstClr val="white"/>
                </a:solidFill>
              </a:rPr>
              <a:t> 数据标注质量检验方法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第四章  数据标注质量检验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374968" y="1494208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多重抽样检验辅助实时检验</a:t>
            </a:r>
            <a:endParaRPr lang="zh-CN" altLang="en-US" sz="2000" dirty="0"/>
          </a:p>
        </p:txBody>
      </p:sp>
      <p:pic>
        <p:nvPicPr>
          <p:cNvPr id="2" name="图片 1" descr="情况A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1090" y="2033905"/>
            <a:ext cx="4401820" cy="39090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占位符 5"/>
          <p:cNvSpPr>
            <a:spLocks noGrp="1"/>
          </p:cNvSpPr>
          <p:nvPr/>
        </p:nvSpPr>
        <p:spPr>
          <a:xfrm>
            <a:off x="392113" y="948743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4</a:t>
            </a:r>
            <a:r>
              <a:rPr lang="zh-CN" altLang="en-US" sz="2000" dirty="0"/>
              <a:t>.3.</a:t>
            </a:r>
            <a:r>
              <a:rPr lang="en-US" altLang="zh-CN" sz="2000" dirty="0"/>
              <a:t>3</a:t>
            </a:r>
            <a:r>
              <a:rPr lang="zh-CN" altLang="en-US" sz="2000" dirty="0"/>
              <a:t> 抽样检验</a:t>
            </a:r>
            <a:endParaRPr lang="zh-CN" alt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14845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4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3</a:t>
            </a:r>
            <a:r>
              <a:rPr sz="2100" b="1" spc="225" dirty="0">
                <a:solidFill>
                  <a:prstClr val="white"/>
                </a:solidFill>
              </a:rPr>
              <a:t> 数据标注质量检验方法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第四章  数据标注质量检验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>
          <a:xfrm>
            <a:off x="477203" y="148468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zh-CN" altLang="en-US" sz="2000" dirty="0"/>
              <a:t>多重抽样检验辅助全样检验流程</a:t>
            </a:r>
            <a:endParaRPr lang="zh-CN" altLang="en-US" sz="2000" dirty="0"/>
          </a:p>
        </p:txBody>
      </p:sp>
      <p:pic>
        <p:nvPicPr>
          <p:cNvPr id="2" name="图片 -2147482603" descr="情况A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435" y="2024380"/>
            <a:ext cx="2800350" cy="4076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674870" y="1722755"/>
            <a:ext cx="3600000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多重抽样检验方法的优点：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1）能够合理调配质检员的工作重心。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2）有效地弥补其他检验方法的疏漏。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3）提高数据标注质量检验的准确性。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多重抽样检查的缺点：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只能辅助其他检查方验，如果单独实施，会出现疏漏。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/>
        </p:nvSpPr>
        <p:spPr>
          <a:xfrm>
            <a:off x="392113" y="948743"/>
            <a:ext cx="7200000" cy="54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4</a:t>
            </a:r>
            <a:r>
              <a:rPr lang="zh-CN" altLang="en-US" sz="2000" dirty="0"/>
              <a:t>.3.</a:t>
            </a:r>
            <a:r>
              <a:rPr lang="en-US" altLang="zh-CN" sz="2000" dirty="0"/>
              <a:t>3</a:t>
            </a:r>
            <a:r>
              <a:rPr lang="zh-CN" altLang="en-US" sz="2000" dirty="0"/>
              <a:t> 抽样检验</a:t>
            </a:r>
            <a:endParaRPr lang="zh-CN" alt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12207" y="1169836"/>
              <a:ext cx="2119582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第四章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数据标注质量检验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688494" y="2294235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369570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4.1 数据质量影响算法效果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18339" y="3854680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369570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4.3 数据标注质量检验方法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18393" y="3077055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31051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4.2 数据标注质量标准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18339" y="4609695"/>
            <a:ext cx="5693399" cy="424800"/>
            <a:chOff x="1807265" y="3400693"/>
            <a:chExt cx="5693399" cy="424800"/>
          </a:xfrm>
        </p:grpSpPr>
        <p:sp>
          <p:nvSpPr>
            <p:cNvPr id="3" name="圆角矩形 2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881814" y="3411473"/>
              <a:ext cx="2219325" cy="41402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en-US" altLang="zh-CN" sz="2100" spc="225" dirty="0" smtClean="0">
                  <a:solidFill>
                    <a:schemeClr val="bg1"/>
                  </a:solidFill>
                </a:rPr>
                <a:t>4.4</a:t>
              </a:r>
              <a:r>
                <a:rPr lang="zh-CN" altLang="en-US" sz="2100" spc="225" dirty="0">
                  <a:solidFill>
                    <a:schemeClr val="bg1"/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bg1"/>
                  </a:solidFill>
                </a:rPr>
                <a:t>作业与练习</a:t>
              </a:r>
              <a:endParaRPr lang="zh-CN" altLang="en-US" sz="2100" spc="225" dirty="0" smtClean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矩形 645"/>
          <p:cNvSpPr/>
          <p:nvPr/>
        </p:nvSpPr>
        <p:spPr>
          <a:xfrm>
            <a:off x="-14288" y="-22224"/>
            <a:ext cx="9169004" cy="68802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</a:endParaRPr>
          </a:p>
        </p:txBody>
      </p:sp>
      <p:pic>
        <p:nvPicPr>
          <p:cNvPr id="678" name="图片 677"/>
          <p:cNvPicPr>
            <a:picLocks noChangeAspect="1"/>
          </p:cNvPicPr>
          <p:nvPr/>
        </p:nvPicPr>
        <p:blipFill rotWithShape="1">
          <a:blip r:embed="rId1"/>
          <a:srcRect l="19090" t="21720" r="16280" b="22029"/>
          <a:stretch>
            <a:fillRect/>
          </a:stretch>
        </p:blipFill>
        <p:spPr>
          <a:xfrm>
            <a:off x="-14605" y="-22225"/>
            <a:ext cx="9169400" cy="68795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4073" y="1696553"/>
            <a:ext cx="7961879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1．标框标注的质量标准是什么？根据标框标注的质量标准进行标注与质检。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2．区域标注的质量标准是什么？根据区域标注的质量标准进行标注与质检。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3．语音标注的质量标准是什么？根据语音标注的质量标准进行标注与质检。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4．实时检验方法的流程与优缺点是什么？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5．全样检验方法的流程与优缺点是什么？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sz="2000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6．抽样检验方法怎样配合其他两种检验方法？流程与优缺点是什么？</a:t>
            </a:r>
            <a:endParaRPr altLang="zh-CN" sz="2000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4072" y="586600"/>
            <a:ext cx="1554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96C527"/>
                </a:solidFill>
              </a:rPr>
              <a:t>习题：</a:t>
            </a:r>
            <a:endParaRPr lang="zh-CN" altLang="en-US" sz="3600" b="1" dirty="0">
              <a:solidFill>
                <a:srgbClr val="96C527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64073" y="1316562"/>
            <a:ext cx="1523495" cy="0"/>
          </a:xfrm>
          <a:prstGeom prst="line">
            <a:avLst/>
          </a:prstGeom>
          <a:ln>
            <a:solidFill>
              <a:srgbClr val="96C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64073" y="1406812"/>
            <a:ext cx="9514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yc-034\Desktop\云创大学-未来的大学，专注大数据人工智能培训与认证2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6654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28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88" y="-10862"/>
            <a:ext cx="214312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61" y="-11900"/>
            <a:ext cx="214312" cy="6858000"/>
          </a:xfrm>
          <a:prstGeom prst="rect">
            <a:avLst/>
          </a:prstGeom>
        </p:spPr>
      </p:pic>
      <p:pic>
        <p:nvPicPr>
          <p:cNvPr id="1026" name="Picture 2" descr="C:\Users\yc-034\AppData\Local\Temp\WeChat Files\fa740bf4eb5ba01a0250bf22005578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422" y="5345456"/>
            <a:ext cx="869150" cy="8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4896026" y="3343928"/>
            <a:ext cx="3958505" cy="1286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在线学习、在线动手做实验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学习云创大数据大量实际项目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获取云创工程师认证、工信部认证、国际认证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  <a:p>
            <a:pPr marL="279400" lvl="0" indent="-279400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大</a:t>
            </a:r>
            <a:r>
              <a:rPr lang="zh-CN" altLang="en-US" sz="1200" spc="160" smtClean="0">
                <a:ln w="3175">
                  <a:noFill/>
                  <a:prstDash val="dash"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方正粗黑宋简体" pitchFamily="2" charset="-122"/>
                <a:ea typeface="方正粗黑宋简体" pitchFamily="2" charset="-122"/>
                <a:cs typeface="微软雅黑" panose="020B0503020204020204" pitchFamily="34" charset="-122"/>
                <a:sym typeface="+mn-ea"/>
              </a:rPr>
              <a:t>数据能力分析、工作匹配、智能推荐</a:t>
            </a:r>
            <a:endParaRPr lang="en-US" altLang="zh-CN" sz="1200" spc="160" smtClean="0">
              <a:ln w="3175">
                <a:noFill/>
                <a:prstDash val="dash"/>
              </a:ln>
              <a:solidFill>
                <a:schemeClr val="accent4">
                  <a:lumMod val="20000"/>
                  <a:lumOff val="80000"/>
                </a:schemeClr>
              </a:solidFill>
              <a:latin typeface="方正粗黑宋简体" pitchFamily="2" charset="-122"/>
              <a:ea typeface="方正粗黑宋简体" pitchFamily="2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9" name="Picture 5" descr="https://edu.cstor.cn/img/w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835" y="5345456"/>
            <a:ext cx="869106" cy="8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933258" y="6463743"/>
            <a:ext cx="12234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云创大学微信公众号</a:t>
            </a:r>
            <a:endParaRPr lang="zh-CN" altLang="en-US" sz="90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46039" y="6299849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云创</a:t>
            </a:r>
            <a:r>
              <a:rPr lang="zh-CN" altLang="en-US" sz="900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大学网站</a:t>
            </a:r>
            <a:endParaRPr lang="zh-CN" altLang="en-US" sz="90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19811" y="6461760"/>
            <a:ext cx="1285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https://edu.cstor.cn/</a:t>
            </a:r>
            <a:endParaRPr lang="zh-CN" altLang="en-US" sz="90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88208" y="809784"/>
            <a:ext cx="24689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all" spc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省钱</a:t>
            </a:r>
            <a:r>
              <a:rPr lang="zh-CN" altLang="en-US" sz="28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、省时间</a:t>
            </a:r>
            <a:r>
              <a:rPr lang="en-US" altLang="zh-CN" sz="28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!</a:t>
            </a:r>
            <a:endParaRPr lang="zh-CN" altLang="en-US" sz="28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19" name="文本框 11"/>
          <p:cNvSpPr txBox="1"/>
          <p:nvPr/>
        </p:nvSpPr>
        <p:spPr>
          <a:xfrm>
            <a:off x="4786444" y="338591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大学生如何提高实战能力，高薪就业？</a:t>
            </a:r>
            <a:endParaRPr lang="zh-CN" altLang="en-US" sz="1600" b="1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1" name="文本框 11"/>
          <p:cNvSpPr txBox="1"/>
          <p:nvPr/>
        </p:nvSpPr>
        <p:spPr>
          <a:xfrm>
            <a:off x="4786444" y="917505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学到真本事</a:t>
            </a:r>
            <a:endParaRPr lang="zh-CN" altLang="en-US" sz="1600" b="1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2" name="文本框 11"/>
          <p:cNvSpPr txBox="1"/>
          <p:nvPr/>
        </p:nvSpPr>
        <p:spPr>
          <a:xfrm>
            <a:off x="4786443" y="1520189"/>
            <a:ext cx="4113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  <a:latin typeface="方正粗黑宋简体" pitchFamily="2" charset="-122"/>
                <a:ea typeface="方正粗黑宋简体" pitchFamily="2" charset="-122"/>
              </a:rPr>
              <a:t>学习大数据、人工智能、云计算的不二之选</a:t>
            </a:r>
            <a:endParaRPr lang="zh-CN" altLang="en-US" sz="1600" b="1" dirty="0">
              <a:solidFill>
                <a:schemeClr val="bg1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65494" y="4718475"/>
            <a:ext cx="44935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all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学</a:t>
            </a:r>
            <a:r>
              <a:rPr lang="zh-CN" altLang="en-US" sz="2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方正粗黑宋简体" pitchFamily="2" charset="-122"/>
                <a:ea typeface="方正粗黑宋简体" pitchFamily="2" charset="-122"/>
              </a:rPr>
              <a:t>到真本事，走遍天下都不怕！</a:t>
            </a:r>
            <a:endParaRPr lang="zh-CN" altLang="en-US" sz="24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40" y="2027068"/>
            <a:ext cx="2087935" cy="1288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hlinkClick r:id="rId1"/>
          </p:cNvPr>
          <p:cNvSpPr/>
          <p:nvPr/>
        </p:nvSpPr>
        <p:spPr>
          <a:xfrm>
            <a:off x="4824939" y="933287"/>
            <a:ext cx="3917905" cy="24070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hlinkClick r:id="rId1"/>
          </p:cNvPr>
          <p:cNvSpPr/>
          <p:nvPr/>
        </p:nvSpPr>
        <p:spPr>
          <a:xfrm>
            <a:off x="403403" y="933288"/>
            <a:ext cx="3806288" cy="24070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462133" y="4669579"/>
            <a:ext cx="1563506" cy="641625"/>
            <a:chOff x="5462133" y="4933111"/>
            <a:chExt cx="1563506" cy="641625"/>
          </a:xfrm>
        </p:grpSpPr>
        <p:sp>
          <p:nvSpPr>
            <p:cNvPr id="29" name="矩形 28"/>
            <p:cNvSpPr/>
            <p:nvPr/>
          </p:nvSpPr>
          <p:spPr>
            <a:xfrm>
              <a:off x="5462338" y="4933111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8" name="Picture 14" descr="F:\logo\中国智能硬件logo-01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133" y="5038052"/>
              <a:ext cx="1562412" cy="47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420161" y="4669493"/>
            <a:ext cx="1565587" cy="641625"/>
            <a:chOff x="422066" y="4933025"/>
            <a:chExt cx="1565587" cy="641625"/>
          </a:xfrm>
        </p:grpSpPr>
        <p:sp>
          <p:nvSpPr>
            <p:cNvPr id="3" name="矩形 2"/>
            <p:cNvSpPr/>
            <p:nvPr/>
          </p:nvSpPr>
          <p:spPr>
            <a:xfrm>
              <a:off x="422066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9" name="Picture 15" descr="F:\logo\chinacloud_logo-01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41" y="5037800"/>
              <a:ext cx="1562412" cy="478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7138738" y="5599202"/>
            <a:ext cx="1563301" cy="641625"/>
            <a:chOff x="7138738" y="5702714"/>
            <a:chExt cx="1563301" cy="641625"/>
          </a:xfrm>
        </p:grpSpPr>
        <p:sp>
          <p:nvSpPr>
            <p:cNvPr id="35" name="矩形 34"/>
            <p:cNvSpPr/>
            <p:nvPr/>
          </p:nvSpPr>
          <p:spPr>
            <a:xfrm>
              <a:off x="713873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0" name="Picture 16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38823" y="5785510"/>
              <a:ext cx="1562412" cy="47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5462338" y="5599288"/>
            <a:ext cx="1563436" cy="641625"/>
            <a:chOff x="5462338" y="5702800"/>
            <a:chExt cx="1563436" cy="641625"/>
          </a:xfrm>
        </p:grpSpPr>
        <p:sp>
          <p:nvSpPr>
            <p:cNvPr id="34" name="矩形 33"/>
            <p:cNvSpPr/>
            <p:nvPr/>
          </p:nvSpPr>
          <p:spPr>
            <a:xfrm>
              <a:off x="5462338" y="5702800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1" name="Picture 17" descr="F:\logo\机器人-01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3362" y="5753759"/>
              <a:ext cx="1562412" cy="54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2101918" y="5599202"/>
            <a:ext cx="1563681" cy="641625"/>
            <a:chOff x="2101918" y="5702714"/>
            <a:chExt cx="1563681" cy="641625"/>
          </a:xfrm>
        </p:grpSpPr>
        <p:sp>
          <p:nvSpPr>
            <p:cNvPr id="32" name="矩形 31"/>
            <p:cNvSpPr/>
            <p:nvPr/>
          </p:nvSpPr>
          <p:spPr>
            <a:xfrm>
              <a:off x="21019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2" name="Picture 18" descr="F:\logo\深度学习世界-01.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187" y="5792884"/>
              <a:ext cx="1562412" cy="460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7138738" y="4669493"/>
            <a:ext cx="1563301" cy="641625"/>
            <a:chOff x="7138738" y="4933025"/>
            <a:chExt cx="1563301" cy="641625"/>
          </a:xfrm>
        </p:grpSpPr>
        <p:sp>
          <p:nvSpPr>
            <p:cNvPr id="30" name="矩形 29"/>
            <p:cNvSpPr/>
            <p:nvPr/>
          </p:nvSpPr>
          <p:spPr>
            <a:xfrm>
              <a:off x="713873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3" name="Picture 19" descr="F:\logo\中国PM25logo-01.png">
              <a:hlinkClick r:id="rId12"/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738" y="4994913"/>
              <a:ext cx="1563301" cy="55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3798482" y="5599202"/>
            <a:ext cx="1563301" cy="641625"/>
            <a:chOff x="3778318" y="5702714"/>
            <a:chExt cx="1563301" cy="641625"/>
          </a:xfrm>
        </p:grpSpPr>
        <p:sp>
          <p:nvSpPr>
            <p:cNvPr id="33" name="矩形 32"/>
            <p:cNvSpPr/>
            <p:nvPr/>
          </p:nvSpPr>
          <p:spPr>
            <a:xfrm>
              <a:off x="37783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4" name="Picture 20" descr="F:\logo\中国存储-01.png">
              <a:hlinkClick r:id="rId14"/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341" y="5785417"/>
              <a:ext cx="1562412" cy="53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101918" y="4669493"/>
            <a:ext cx="1563360" cy="641625"/>
            <a:chOff x="2101918" y="4933025"/>
            <a:chExt cx="1563360" cy="641625"/>
          </a:xfrm>
        </p:grpSpPr>
        <p:sp>
          <p:nvSpPr>
            <p:cNvPr id="27" name="矩形 26"/>
            <p:cNvSpPr/>
            <p:nvPr/>
          </p:nvSpPr>
          <p:spPr>
            <a:xfrm>
              <a:off x="21019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5" name="Picture 21" descr="F:\logo\中国大数据LOGO-01.png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2866" y="4954959"/>
              <a:ext cx="1562412" cy="558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3768793" y="4669493"/>
            <a:ext cx="1572826" cy="641625"/>
            <a:chOff x="3768793" y="4933025"/>
            <a:chExt cx="1572826" cy="641625"/>
          </a:xfrm>
        </p:grpSpPr>
        <p:sp>
          <p:nvSpPr>
            <p:cNvPr id="28" name="矩形 27"/>
            <p:cNvSpPr/>
            <p:nvPr/>
          </p:nvSpPr>
          <p:spPr>
            <a:xfrm>
              <a:off x="37783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6" name="Picture 22" descr="F:\logo\中国物联网-01.png">
              <a:hlinkClick r:id="rId18"/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8793" y="4953980"/>
              <a:ext cx="1562412" cy="559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422066" y="5599202"/>
            <a:ext cx="1563757" cy="641625"/>
            <a:chOff x="422066" y="5702714"/>
            <a:chExt cx="1563757" cy="641625"/>
          </a:xfrm>
        </p:grpSpPr>
        <p:sp>
          <p:nvSpPr>
            <p:cNvPr id="31" name="矩形 30"/>
            <p:cNvSpPr/>
            <p:nvPr/>
          </p:nvSpPr>
          <p:spPr>
            <a:xfrm>
              <a:off x="422066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7" name="Picture 23" descr="F:\logo\中国智慧城市logo-01.png">
              <a:hlinkClick r:id="rId20"/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411" y="5753672"/>
              <a:ext cx="1562412" cy="47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 3">
            <a:hlinkClick r:id="rId1"/>
          </p:cNvPr>
          <p:cNvSpPr/>
          <p:nvPr/>
        </p:nvSpPr>
        <p:spPr>
          <a:xfrm>
            <a:off x="427114" y="3639664"/>
            <a:ext cx="4078140" cy="709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sx="102000" sy="102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hlinkClick r:id="rId1"/>
          </p:cNvPr>
          <p:cNvSpPr txBox="1"/>
          <p:nvPr/>
        </p:nvSpPr>
        <p:spPr>
          <a:xfrm>
            <a:off x="1995274" y="3836384"/>
            <a:ext cx="2509980" cy="346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智能硬件大数据免费托管平台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48" name="Picture 24" descr="F:\大数据挖掘平台\物联网大数据平台\logo_bate_homeaaa.png">
            <a:hlinkClick r:id="rId1"/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4" y="3747764"/>
            <a:ext cx="1803529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4580132" y="3600928"/>
            <a:ext cx="4121103" cy="799827"/>
            <a:chOff x="4986061" y="3557798"/>
            <a:chExt cx="3486036" cy="799827"/>
          </a:xfrm>
        </p:grpSpPr>
        <p:sp>
          <p:nvSpPr>
            <p:cNvPr id="37" name="矩形 36">
              <a:hlinkClick r:id="rId23"/>
            </p:cNvPr>
            <p:cNvSpPr/>
            <p:nvPr/>
          </p:nvSpPr>
          <p:spPr>
            <a:xfrm>
              <a:off x="4986061" y="3594588"/>
              <a:ext cx="3486036" cy="709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sx="102000" sy="102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>
              <a:hlinkClick r:id="rId23"/>
            </p:cNvPr>
            <p:cNvSpPr txBox="1"/>
            <p:nvPr/>
          </p:nvSpPr>
          <p:spPr>
            <a:xfrm>
              <a:off x="6635120" y="3780323"/>
              <a:ext cx="1800493" cy="34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环境大数据开放平台</a:t>
              </a:r>
              <a:endPara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050" name="Picture 26" descr="F:\大数据挖掘平台\环境云\环境云logo.png">
              <a:hlinkClick r:id="rId23"/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3289" y="3557798"/>
              <a:ext cx="1693352" cy="79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文本框 10"/>
          <p:cNvSpPr txBox="1"/>
          <p:nvPr/>
        </p:nvSpPr>
        <p:spPr>
          <a:xfrm>
            <a:off x="5590610" y="941914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免费</a:t>
            </a:r>
            <a:r>
              <a:rPr lang="zh-CN" altLang="en-US" sz="2000" b="1">
                <a:solidFill>
                  <a:srgbClr val="70AD47">
                    <a:lumMod val="75000"/>
                  </a:srgbClr>
                </a:solidFill>
              </a:rPr>
              <a:t>大数据</a:t>
            </a:r>
            <a:r>
              <a:rPr lang="en-US" altLang="zh-CN" sz="2000" b="1" smtClean="0">
                <a:solidFill>
                  <a:srgbClr val="70AD47">
                    <a:lumMod val="75000"/>
                  </a:srgbClr>
                </a:solidFill>
              </a:rPr>
              <a:t>APP</a:t>
            </a:r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推荐</a:t>
            </a:r>
            <a:endParaRPr lang="zh-CN" altLang="en-US" sz="2000" b="1" dirty="0">
              <a:solidFill>
                <a:srgbClr val="70AD47">
                  <a:lumMod val="75000"/>
                </a:srgb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494835" y="333112"/>
            <a:ext cx="4134464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2000" spc="300" dirty="0" smtClean="0">
                <a:solidFill>
                  <a:prstClr val="white"/>
                </a:solidFill>
              </a:rPr>
              <a:t>运用大数据，精彩你生活</a:t>
            </a:r>
            <a:endParaRPr lang="zh-CN" altLang="en-US" sz="2000" spc="300" dirty="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7114" y="1447522"/>
            <a:ext cx="8292159" cy="1847698"/>
            <a:chOff x="427114" y="2254936"/>
            <a:chExt cx="7530395" cy="167795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14" y="2254936"/>
              <a:ext cx="1347283" cy="1409482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425" y="2260087"/>
              <a:ext cx="1337435" cy="1399180"/>
            </a:xfrm>
            <a:prstGeom prst="rect">
              <a:avLst/>
            </a:prstGeom>
          </p:spPr>
        </p:pic>
        <p:sp>
          <p:nvSpPr>
            <p:cNvPr id="65" name="文本框 11"/>
            <p:cNvSpPr txBox="1"/>
            <p:nvPr/>
          </p:nvSpPr>
          <p:spPr>
            <a:xfrm>
              <a:off x="644374" y="3653897"/>
              <a:ext cx="973411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刘鹏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看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未来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文本框 13"/>
            <p:cNvSpPr txBox="1"/>
            <p:nvPr/>
          </p:nvSpPr>
          <p:spPr>
            <a:xfrm>
              <a:off x="2626805" y="3654365"/>
              <a:ext cx="973411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云创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大数据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8764" y="2260087"/>
              <a:ext cx="1424862" cy="1404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353" y="2254936"/>
              <a:ext cx="1441156" cy="1409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" name="文本框 13"/>
            <p:cNvSpPr txBox="1"/>
            <p:nvPr/>
          </p:nvSpPr>
          <p:spPr>
            <a:xfrm>
              <a:off x="4654836" y="3654028"/>
              <a:ext cx="973411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我的</a:t>
              </a:r>
              <a:r>
                <a:rPr lang="en-US" altLang="zh-CN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PM2.5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0" name="文本框 13"/>
            <p:cNvSpPr txBox="1"/>
            <p:nvPr/>
          </p:nvSpPr>
          <p:spPr>
            <a:xfrm>
              <a:off x="6911682" y="3654027"/>
              <a:ext cx="650479" cy="27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同声译</a:t>
              </a:r>
              <a:endPara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2" name="文本框 10"/>
          <p:cNvSpPr txBox="1"/>
          <p:nvPr/>
        </p:nvSpPr>
        <p:spPr>
          <a:xfrm>
            <a:off x="1279938" y="94191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微</a:t>
            </a:r>
            <a:r>
              <a:rPr lang="zh-CN" altLang="en-US" sz="2000" b="1" dirty="0">
                <a:solidFill>
                  <a:srgbClr val="70AD47">
                    <a:lumMod val="75000"/>
                  </a:srgbClr>
                </a:solidFill>
              </a:rPr>
              <a:t>信</a:t>
            </a:r>
            <a:r>
              <a:rPr lang="zh-CN" altLang="en-US" sz="2000" b="1">
                <a:solidFill>
                  <a:srgbClr val="70AD47">
                    <a:lumMod val="75000"/>
                  </a:srgbClr>
                </a:solidFill>
              </a:rPr>
              <a:t>公众</a:t>
            </a:r>
            <a:r>
              <a:rPr lang="zh-CN" altLang="en-US" sz="2000" b="1" smtClean="0">
                <a:solidFill>
                  <a:srgbClr val="70AD47">
                    <a:lumMod val="75000"/>
                  </a:srgbClr>
                </a:solidFill>
              </a:rPr>
              <a:t>号推荐</a:t>
            </a:r>
            <a:endParaRPr lang="zh-CN" altLang="en-US" sz="2000" b="1" dirty="0">
              <a:solidFill>
                <a:srgbClr val="70AD47">
                  <a:lumMod val="75000"/>
                </a:srgb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0" y="540000"/>
            <a:ext cx="914400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78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完善的课程体系：大数据方向、人工智能方向。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7784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7784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面向理论与实践，分为本科院校、专科院校、高职院校。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7784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9642" t="6147" r="5942" b="11282"/>
          <a:stretch>
            <a:fillRect/>
          </a:stretch>
        </p:blipFill>
        <p:spPr>
          <a:xfrm>
            <a:off x="72000" y="1800000"/>
            <a:ext cx="900000" cy="1186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0621" t="5258" r="5763" b="9510"/>
          <a:stretch>
            <a:fillRect/>
          </a:stretch>
        </p:blipFill>
        <p:spPr>
          <a:xfrm>
            <a:off x="971550" y="1800225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503" t="5235" r="4877" b="6415"/>
          <a:stretch>
            <a:fillRect/>
          </a:stretch>
        </p:blipFill>
        <p:spPr>
          <a:xfrm>
            <a:off x="1871345" y="1800225"/>
            <a:ext cx="899795" cy="1188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图片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4017" t="4427" r="6003" b="8168"/>
          <a:stretch>
            <a:fillRect/>
          </a:stretch>
        </p:blipFill>
        <p:spPr>
          <a:xfrm>
            <a:off x="2771140" y="1800225"/>
            <a:ext cx="899795" cy="118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6529" t="8093" r="15319" b="11376"/>
          <a:stretch>
            <a:fillRect/>
          </a:stretch>
        </p:blipFill>
        <p:spPr>
          <a:xfrm>
            <a:off x="3670935" y="1800225"/>
            <a:ext cx="899795" cy="1188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3172" t="4668" r="4380" b="8970"/>
          <a:stretch>
            <a:fillRect/>
          </a:stretch>
        </p:blipFill>
        <p:spPr>
          <a:xfrm>
            <a:off x="5470525" y="1800225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44" descr="大数据数学基础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4167" t="4922" r="7279" b="10386"/>
          <a:stretch>
            <a:fillRect/>
          </a:stretch>
        </p:blipFill>
        <p:spPr>
          <a:xfrm>
            <a:off x="7270115" y="1800225"/>
            <a:ext cx="899795" cy="1188085"/>
          </a:xfrm>
          <a:prstGeom prst="rect">
            <a:avLst/>
          </a:prstGeom>
        </p:spPr>
      </p:pic>
      <p:pic>
        <p:nvPicPr>
          <p:cNvPr id="20" name="图片 19" descr="虚拟化与容器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2282" t="12640" r="9452" b="19135"/>
          <a:stretch>
            <a:fillRect/>
          </a:stretch>
        </p:blipFill>
        <p:spPr>
          <a:xfrm>
            <a:off x="6370320" y="1800225"/>
            <a:ext cx="899795" cy="1186180"/>
          </a:xfrm>
          <a:prstGeom prst="rect">
            <a:avLst/>
          </a:prstGeom>
        </p:spPr>
      </p:pic>
      <p:pic>
        <p:nvPicPr>
          <p:cNvPr id="46" name="图片 45" descr="Python程序设计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l="14939" t="4388" r="5980" b="9356"/>
          <a:stretch>
            <a:fillRect/>
          </a:stretch>
        </p:blipFill>
        <p:spPr>
          <a:xfrm>
            <a:off x="8169910" y="1799590"/>
            <a:ext cx="899795" cy="1186815"/>
          </a:xfrm>
          <a:prstGeom prst="rect">
            <a:avLst/>
          </a:prstGeom>
        </p:spPr>
      </p:pic>
      <p:pic>
        <p:nvPicPr>
          <p:cNvPr id="47" name="图片 46" descr="效果图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 l="21773" t="6671" r="18315" b="6294"/>
          <a:stretch>
            <a:fillRect/>
          </a:stretch>
        </p:blipFill>
        <p:spPr>
          <a:xfrm>
            <a:off x="4570730" y="1800225"/>
            <a:ext cx="899795" cy="1186815"/>
          </a:xfrm>
          <a:prstGeom prst="rect">
            <a:avLst/>
          </a:prstGeom>
        </p:spPr>
      </p:pic>
      <p:pic>
        <p:nvPicPr>
          <p:cNvPr id="22" name="图片 1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rcRect l="7454" t="4003" r="3474" b="7635"/>
          <a:stretch>
            <a:fillRect/>
          </a:stretch>
        </p:blipFill>
        <p:spPr>
          <a:xfrm>
            <a:off x="158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1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rcRect l="7215" t="3384" r="3083" b="8279"/>
          <a:stretch>
            <a:fillRect/>
          </a:stretch>
        </p:blipFill>
        <p:spPr>
          <a:xfrm>
            <a:off x="144000" y="3240000"/>
            <a:ext cx="899795" cy="1188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1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rcRect l="9548" t="3707" r="3374" b="8649"/>
          <a:stretch>
            <a:fillRect/>
          </a:stretch>
        </p:blipFill>
        <p:spPr>
          <a:xfrm>
            <a:off x="374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图片 17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rcRect l="6674" t="4129" r="3337" b="9074"/>
          <a:stretch>
            <a:fillRect/>
          </a:stretch>
        </p:blipFill>
        <p:spPr>
          <a:xfrm>
            <a:off x="5904000" y="3239770"/>
            <a:ext cx="899795" cy="118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图片 18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rcRect l="6429" t="2819" r="3849" b="8458"/>
          <a:stretch>
            <a:fillRect/>
          </a:stretch>
        </p:blipFill>
        <p:spPr>
          <a:xfrm>
            <a:off x="302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" name="图片 19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rcRect l="9735" t="4125" r="5146" b="9017"/>
          <a:stretch>
            <a:fillRect/>
          </a:stretch>
        </p:blipFill>
        <p:spPr>
          <a:xfrm>
            <a:off x="230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" name="图片 20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rcRect l="12844" t="4263" r="7343" b="6221"/>
          <a:stretch>
            <a:fillRect/>
          </a:stretch>
        </p:blipFill>
        <p:spPr>
          <a:xfrm>
            <a:off x="4464000" y="3241040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" name="图片 21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rcRect l="10652" t="4972" r="5109" b="9628"/>
          <a:stretch>
            <a:fillRect/>
          </a:stretch>
        </p:blipFill>
        <p:spPr>
          <a:xfrm>
            <a:off x="8064000" y="3241675"/>
            <a:ext cx="899795" cy="1186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" name="图片 47" descr="人工智能概论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rcRect l="10007" t="4498" r="4123" b="9022"/>
          <a:stretch>
            <a:fillRect/>
          </a:stretch>
        </p:blipFill>
        <p:spPr>
          <a:xfrm>
            <a:off x="6624000" y="3241040"/>
            <a:ext cx="899795" cy="1187450"/>
          </a:xfrm>
          <a:prstGeom prst="rect">
            <a:avLst/>
          </a:prstGeom>
        </p:spPr>
      </p:pic>
      <p:pic>
        <p:nvPicPr>
          <p:cNvPr id="49" name="图片 48" descr="云计算实战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rcRect l="10330" t="4824" r="3102" b="8935"/>
          <a:stretch>
            <a:fillRect/>
          </a:stretch>
        </p:blipFill>
        <p:spPr>
          <a:xfrm>
            <a:off x="864000" y="3240405"/>
            <a:ext cx="899795" cy="1187450"/>
          </a:xfrm>
          <a:prstGeom prst="rect">
            <a:avLst/>
          </a:prstGeom>
        </p:spPr>
      </p:pic>
      <p:pic>
        <p:nvPicPr>
          <p:cNvPr id="50" name="图片 49" descr="R语言】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/>
          <a:srcRect l="10586" t="4801" r="5840" b="10601"/>
          <a:stretch>
            <a:fillRect/>
          </a:stretch>
        </p:blipFill>
        <p:spPr>
          <a:xfrm>
            <a:off x="5184000" y="3241040"/>
            <a:ext cx="899795" cy="1186815"/>
          </a:xfrm>
          <a:prstGeom prst="rect">
            <a:avLst/>
          </a:prstGeom>
        </p:spPr>
      </p:pic>
      <p:pic>
        <p:nvPicPr>
          <p:cNvPr id="55" name="图片 54" descr="人工智能应用开发"/>
          <p:cNvPicPr>
            <a:picLocks noChangeAspect="1"/>
          </p:cNvPicPr>
          <p:nvPr/>
        </p:nvPicPr>
        <p:blipFill>
          <a:blip r:embed="rId43"/>
          <a:srcRect l="9613" t="5200" r="5065" b="10376"/>
          <a:stretch>
            <a:fillRect/>
          </a:stretch>
        </p:blipFill>
        <p:spPr>
          <a:xfrm>
            <a:off x="7344000" y="3239770"/>
            <a:ext cx="899795" cy="1188085"/>
          </a:xfrm>
          <a:prstGeom prst="rect">
            <a:avLst/>
          </a:prstGeom>
        </p:spPr>
      </p:pic>
      <p:pic>
        <p:nvPicPr>
          <p:cNvPr id="56" name="图片 55" descr="人工智能导论"/>
          <p:cNvPicPr>
            <a:picLocks noChangeAspect="1"/>
          </p:cNvPicPr>
          <p:nvPr/>
        </p:nvPicPr>
        <p:blipFill>
          <a:blip r:embed="rId44"/>
          <a:srcRect l="12569" t="4947" r="4344" b="10617"/>
          <a:stretch>
            <a:fillRect/>
          </a:stretch>
        </p:blipFill>
        <p:spPr>
          <a:xfrm>
            <a:off x="144000" y="4680000"/>
            <a:ext cx="899795" cy="1186815"/>
          </a:xfrm>
          <a:prstGeom prst="rect">
            <a:avLst/>
          </a:prstGeom>
        </p:spPr>
      </p:pic>
      <p:pic>
        <p:nvPicPr>
          <p:cNvPr id="68" name="图片 67" descr="智能系统"/>
          <p:cNvPicPr>
            <a:picLocks noChangeAspect="1"/>
          </p:cNvPicPr>
          <p:nvPr/>
        </p:nvPicPr>
        <p:blipFill>
          <a:blip r:embed="rId45"/>
          <a:srcRect l="14175" t="4474" r="4036" b="9635"/>
          <a:stretch>
            <a:fillRect/>
          </a:stretch>
        </p:blipFill>
        <p:spPr>
          <a:xfrm>
            <a:off x="6948000" y="4678045"/>
            <a:ext cx="899795" cy="1187450"/>
          </a:xfrm>
          <a:prstGeom prst="rect">
            <a:avLst/>
          </a:prstGeom>
        </p:spPr>
      </p:pic>
      <p:pic>
        <p:nvPicPr>
          <p:cNvPr id="57" name="图片 56" descr="机器学习和深度学习"/>
          <p:cNvPicPr>
            <a:picLocks noChangeAspect="1"/>
          </p:cNvPicPr>
          <p:nvPr/>
        </p:nvPicPr>
        <p:blipFill>
          <a:blip r:embed="rId46"/>
          <a:srcRect l="14839" t="5829" r="7596" b="10367"/>
          <a:stretch>
            <a:fillRect/>
          </a:stretch>
        </p:blipFill>
        <p:spPr>
          <a:xfrm>
            <a:off x="3060000" y="4680585"/>
            <a:ext cx="899795" cy="1186815"/>
          </a:xfrm>
          <a:prstGeom prst="rect">
            <a:avLst/>
          </a:prstGeom>
        </p:spPr>
      </p:pic>
      <p:pic>
        <p:nvPicPr>
          <p:cNvPr id="58" name="图片 57" descr="自然语言处理"/>
          <p:cNvPicPr>
            <a:picLocks noChangeAspect="1"/>
          </p:cNvPicPr>
          <p:nvPr/>
        </p:nvPicPr>
        <p:blipFill>
          <a:blip r:embed="rId47"/>
          <a:srcRect l="14875" t="5318" r="6908" b="10393"/>
          <a:stretch>
            <a:fillRect/>
          </a:stretch>
        </p:blipFill>
        <p:spPr>
          <a:xfrm>
            <a:off x="4032000" y="4679950"/>
            <a:ext cx="899795" cy="1186180"/>
          </a:xfrm>
          <a:prstGeom prst="rect">
            <a:avLst/>
          </a:prstGeom>
        </p:spPr>
      </p:pic>
      <p:pic>
        <p:nvPicPr>
          <p:cNvPr id="61" name="图片 60" descr="知识表示与处理"/>
          <p:cNvPicPr>
            <a:picLocks noChangeAspect="1"/>
          </p:cNvPicPr>
          <p:nvPr/>
        </p:nvPicPr>
        <p:blipFill>
          <a:blip r:embed="rId48"/>
          <a:srcRect l="15951" t="5695" r="8134" b="10646"/>
          <a:stretch>
            <a:fillRect/>
          </a:stretch>
        </p:blipFill>
        <p:spPr>
          <a:xfrm>
            <a:off x="5004000" y="4680585"/>
            <a:ext cx="899795" cy="1186815"/>
          </a:xfrm>
          <a:prstGeom prst="rect">
            <a:avLst/>
          </a:prstGeom>
        </p:spPr>
      </p:pic>
      <p:pic>
        <p:nvPicPr>
          <p:cNvPr id="62" name="图片 61" descr="人工智能未来工程"/>
          <p:cNvPicPr>
            <a:picLocks noChangeAspect="1"/>
          </p:cNvPicPr>
          <p:nvPr/>
        </p:nvPicPr>
        <p:blipFill>
          <a:blip r:embed="rId49"/>
          <a:srcRect l="15130" t="5535" r="6443" b="10822"/>
          <a:stretch>
            <a:fillRect/>
          </a:stretch>
        </p:blipFill>
        <p:spPr>
          <a:xfrm>
            <a:off x="7920000" y="4679315"/>
            <a:ext cx="899795" cy="1186815"/>
          </a:xfrm>
          <a:prstGeom prst="rect">
            <a:avLst/>
          </a:prstGeom>
        </p:spPr>
      </p:pic>
      <p:pic>
        <p:nvPicPr>
          <p:cNvPr id="44" name="图片 43" descr="TensorFlow程序设计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51"/>
          <a:srcRect l="12894" t="5672" r="6635" b="10000"/>
          <a:stretch>
            <a:fillRect/>
          </a:stretch>
        </p:blipFill>
        <p:spPr>
          <a:xfrm>
            <a:off x="2088000" y="4679315"/>
            <a:ext cx="899795" cy="1186815"/>
          </a:xfrm>
          <a:prstGeom prst="rect">
            <a:avLst/>
          </a:prstGeom>
        </p:spPr>
      </p:pic>
      <p:pic>
        <p:nvPicPr>
          <p:cNvPr id="63" name="图片 62" descr="模式识别"/>
          <p:cNvPicPr>
            <a:picLocks noChangeAspect="1"/>
          </p:cNvPicPr>
          <p:nvPr/>
        </p:nvPicPr>
        <p:blipFill>
          <a:blip r:embed="rId52"/>
          <a:srcRect l="15065" t="5653" r="5714" b="9840"/>
          <a:stretch>
            <a:fillRect/>
          </a:stretch>
        </p:blipFill>
        <p:spPr>
          <a:xfrm>
            <a:off x="5976000" y="4678045"/>
            <a:ext cx="899795" cy="1187450"/>
          </a:xfrm>
          <a:prstGeom prst="rect">
            <a:avLst/>
          </a:prstGeom>
        </p:spPr>
      </p:pic>
      <p:pic>
        <p:nvPicPr>
          <p:cNvPr id="54" name="图片 53" descr="人工智能数据基础2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54"/>
          <a:srcRect l="14516" t="5334" r="6123" b="9573"/>
          <a:stretch>
            <a:fillRect/>
          </a:stretch>
        </p:blipFill>
        <p:spPr>
          <a:xfrm>
            <a:off x="1116000" y="4679315"/>
            <a:ext cx="899795" cy="11861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3" name="矩形 2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 smtClean="0">
                <a:solidFill>
                  <a:schemeClr val="bg1"/>
                </a:solidFill>
              </a:rPr>
              <a:t>感谢聆听</a:t>
            </a:r>
            <a:endParaRPr lang="zh-CN" altLang="en-US" sz="7200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12207" y="1169836"/>
              <a:ext cx="2119582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第四章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数据标注质量检验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0249" y="3069570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31051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数据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标注质量标准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834360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369570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4.3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数据标注质量检验方法</a:t>
              </a:r>
              <a:endParaRPr lang="zh-CN" altLang="en-US" sz="2100" spc="225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60303" y="462328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2193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100" spc="2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4.4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作业与练习</a:t>
              </a:r>
              <a:endParaRPr 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60249" y="2301470"/>
            <a:ext cx="5693399" cy="424800"/>
            <a:chOff x="1807265" y="3400693"/>
            <a:chExt cx="5693399" cy="424800"/>
          </a:xfrm>
        </p:grpSpPr>
        <p:sp>
          <p:nvSpPr>
            <p:cNvPr id="3" name="圆角矩形 2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881814" y="3411473"/>
              <a:ext cx="3695700" cy="41402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en-US" altLang="zh-CN" sz="2100" spc="225" dirty="0" smtClean="0">
                  <a:solidFill>
                    <a:schemeClr val="bg1"/>
                  </a:solidFill>
                </a:rPr>
                <a:t>4.1</a:t>
              </a:r>
              <a:r>
                <a:rPr lang="zh-CN" altLang="en-US" sz="2100" spc="225" dirty="0">
                  <a:solidFill>
                    <a:schemeClr val="bg1"/>
                  </a:solidFill>
                </a:rPr>
                <a:t> </a:t>
              </a:r>
              <a:r>
                <a:rPr lang="zh-CN" altLang="en-US" sz="2100" spc="225" dirty="0" smtClean="0">
                  <a:solidFill>
                    <a:schemeClr val="bg1"/>
                  </a:solidFill>
                </a:rPr>
                <a:t>数据质量影响算法效果</a:t>
              </a:r>
              <a:endParaRPr lang="zh-CN" altLang="en-US" sz="2100" spc="225" dirty="0" smtClean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396113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4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1</a:t>
            </a:r>
            <a:r>
              <a:rPr sz="2100" b="1" spc="225" dirty="0">
                <a:solidFill>
                  <a:prstClr val="white"/>
                </a:solidFill>
              </a:rPr>
              <a:t> 数据质量影响算法效果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第四章  数据标注质量检验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4510" y="928370"/>
            <a:ext cx="4298315" cy="5073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机器学习算法的训练效果有很大程度需要依赖高质量的数据集，如果训练中所使用的标注数据集存在大量噪声，将会导致机器学习训练不充分，无法获得规律，这样在训练效果验证时会出现目标偏离，无法识别的情况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上图是非专业标注人员标注细胞核，通过标注轮廓的杂乱性可以看出，非专业标注人员标注的数据中存在大量噪声。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图是通过机器学习后验证的训练效果。可以看出，非专业标注员标注的数据通过机器学习只能识别出了一部分目标，而且目标轮廓发生偏移，机器学习没有得到充分的训练。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-2147482599" descr="微信图片_201808301935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0460" y="981075"/>
            <a:ext cx="4046220" cy="2476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601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040" y="3275648"/>
            <a:ext cx="4046220" cy="2469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14845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4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1</a:t>
            </a:r>
            <a:r>
              <a:rPr sz="2100" b="1" spc="225" dirty="0">
                <a:solidFill>
                  <a:prstClr val="white"/>
                </a:solidFill>
              </a:rPr>
              <a:t> 数据质量影响算法效果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第四章  数据标注质量检验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4510" y="1057910"/>
            <a:ext cx="4298315" cy="4741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对于质量不高的数据，在进行机器学习前需要经过加工处理，让数据集的整体质量得到提升，以此提高算法的训练效果。机器学习的训练效果与数据集质量的关系如图所示。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图中，当数据集的整体标注质量只有80%的时候，机器学习的训练效果可能只有30%~40%。随着数据标注质量逐步提高，机器学习的效果也会突飞猛进。当数据标注质量达到98%的时候，机器学习的效果为80%，但此时如果数据标注再往上提升，机器学习效果的提升就没有之前那么明显了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-2147482598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2508" y="2398713"/>
            <a:ext cx="3978275" cy="2469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12205" y="1169836"/>
              <a:ext cx="2119582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第四章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数据标注质量检验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60249" y="2301220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369570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4.1 数据质量影响算法效果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834360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369570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4.3 数据标注质量检验方法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60303" y="462328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2193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4.4 作业与练习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54534" y="3102840"/>
            <a:ext cx="5693399" cy="424800"/>
            <a:chOff x="1807265" y="3400693"/>
            <a:chExt cx="5693399" cy="424800"/>
          </a:xfrm>
        </p:grpSpPr>
        <p:sp>
          <p:nvSpPr>
            <p:cNvPr id="3" name="圆角矩形 2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881814" y="3411473"/>
              <a:ext cx="3105150" cy="41402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sz="2100" spc="225" dirty="0">
                  <a:solidFill>
                    <a:schemeClr val="bg1"/>
                  </a:solidFill>
                </a:rPr>
                <a:t>4.2 数据标注质量标准</a:t>
              </a:r>
              <a:endParaRPr sz="2100" spc="225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4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 数据标注质量标准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第四章  数据标注质量检验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4</a:t>
            </a:r>
            <a:r>
              <a:rPr lang="zh-CN" altLang="en-US" sz="2000" dirty="0"/>
              <a:t>.</a:t>
            </a:r>
            <a:r>
              <a:rPr lang="en-US" altLang="zh-CN" sz="2000" dirty="0"/>
              <a:t>2</a:t>
            </a:r>
            <a:r>
              <a:rPr lang="zh-CN" altLang="en-US" sz="2000" dirty="0"/>
              <a:t>.1 图像标注质量标准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971550" y="1808480"/>
            <a:ext cx="7200000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机器学习训练图像识别是根据像素点进行的，所以对于图像标注的质量标准也是根据像素点位判定，即标注像素点越接近于标注物的边缘像素点，标注的质量就越高，标注难度就越大。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34226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标框标注。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我们先需要对标注物最边缘像素点进行判断，然后检验标框的四周边框是否与标注物最边缘像素点误差在1个像素以内。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34226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区域标注。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需要特别注意检验转折拐角，因为在图像中转折拐角的边缘像素点噪声最大，最容易产生标注误差。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34226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其他图像标注。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其质量标准需要结合实际的算法制定，质量检验人员一定要理解算法的标注要求。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185" y="105507"/>
            <a:ext cx="357846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4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 数据标注质量标准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第四章  数据标注质量检验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8480" y="1437005"/>
            <a:ext cx="4298315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语音标注在质量检验时需要在相对安静的独立环境中进行，在语音标注的质量检验中，质检员需要做到眼耳并用，时刻关注语音数据发音的时间轴与标注区域的音标是否相符，如图，检验每个字的标注是否与语音数据发音的时间轴保持一致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语音标注的质量标准是标注与发音时间轴误差在1个语音帧以内，在日常对话中，字的发音间隔会很短，尤其是在语速比较快的情况下，如果语音标注的误差超过1个语音帧，很容易标注到下一个发音，让语音数据集中存在更多噪声，影响最终的机器学习效果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-2147482588" descr="语音标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0" y="1437005"/>
            <a:ext cx="3531870" cy="3848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4</a:t>
            </a:r>
            <a:r>
              <a:rPr lang="zh-CN" altLang="en-US" sz="2000" dirty="0"/>
              <a:t>.</a:t>
            </a:r>
            <a:r>
              <a:rPr lang="en-US" altLang="zh-CN" sz="2000" dirty="0"/>
              <a:t>2</a:t>
            </a:r>
            <a:r>
              <a:rPr lang="zh-CN" altLang="en-US" sz="2000" dirty="0"/>
              <a:t>.</a:t>
            </a:r>
            <a:r>
              <a:rPr lang="en-US" altLang="zh-CN" sz="2000" dirty="0"/>
              <a:t>2</a:t>
            </a:r>
            <a:r>
              <a:rPr lang="zh-CN" altLang="en-US" sz="2000" dirty="0"/>
              <a:t> 语音标注质量标准</a:t>
            </a:r>
            <a:endParaRPr lang="zh-CN" alt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380" y="105410"/>
            <a:ext cx="46913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spc="225" dirty="0">
                <a:solidFill>
                  <a:prstClr val="white"/>
                </a:solidFill>
              </a:rPr>
              <a:t>4</a:t>
            </a:r>
            <a:r>
              <a:rPr sz="2100" b="1" spc="225" dirty="0">
                <a:solidFill>
                  <a:prstClr val="white"/>
                </a:solidFill>
              </a:rPr>
              <a:t>.</a:t>
            </a:r>
            <a:r>
              <a:rPr lang="en-US" sz="2100" b="1" spc="225" dirty="0">
                <a:solidFill>
                  <a:prstClr val="white"/>
                </a:solidFill>
              </a:rPr>
              <a:t>2</a:t>
            </a:r>
            <a:r>
              <a:rPr sz="2100" b="1" spc="225" dirty="0">
                <a:solidFill>
                  <a:prstClr val="white"/>
                </a:solidFill>
              </a:rPr>
              <a:t> 数据标注质量标准</a:t>
            </a:r>
            <a:endParaRPr sz="2100" b="1" spc="225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3891" y="255004"/>
            <a:ext cx="3006969" cy="30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solidFill>
                  <a:prstClr val="white"/>
                </a:solidFill>
              </a:rPr>
              <a:t>  </a:t>
            </a:r>
            <a:r>
              <a:rPr lang="zh-CN" altLang="en-US" sz="1355" dirty="0" smtClean="0">
                <a:solidFill>
                  <a:prstClr val="white"/>
                </a:solidFill>
              </a:rPr>
              <a:t>第四章  数据标注质量检验</a:t>
            </a:r>
            <a:endParaRPr lang="zh-CN" altLang="en-US" sz="1355" dirty="0" smtClean="0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92113" y="948743"/>
            <a:ext cx="7200000" cy="540000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en-US" altLang="zh-CN" sz="2000" dirty="0"/>
              <a:t>4</a:t>
            </a:r>
            <a:r>
              <a:rPr lang="zh-CN" altLang="en-US" sz="2000" dirty="0"/>
              <a:t>.</a:t>
            </a:r>
            <a:r>
              <a:rPr lang="en-US" altLang="zh-CN" sz="2000" dirty="0"/>
              <a:t>2</a:t>
            </a:r>
            <a:r>
              <a:rPr lang="zh-CN" altLang="en-US" sz="2000" dirty="0"/>
              <a:t>.3 文本标准质量标准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972185" y="1794510"/>
            <a:ext cx="7200000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多音字标注的质量标准就是标注出一个字的全部读音，这需要借助字典等专业性工具进行检验。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      语义标注的质量标准是标注出词语或语句的语义，在检验中分为3种情况：1、针对单独词语或语句进行检验；2、针对上下文的情景环境进行检验；3、针对语音数据中的语音语调进行检验。3种语义标注检验除了需要借助字典等专业性工具外，还需要理解上下文的情景环境或语音语调的含义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12206" y="1169836"/>
              <a:ext cx="2119582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第四章</a:t>
              </a:r>
              <a:r>
                <a:rPr lang="zh-CN" altLang="en-US" sz="2800" dirty="0">
                  <a:solidFill>
                    <a:srgbClr val="FFC000"/>
                  </a:solidFill>
                </a:rPr>
                <a:t>　</a:t>
              </a:r>
              <a:r>
                <a:rPr lang="zh-CN" altLang="en-US" sz="2800" dirty="0" smtClean="0">
                  <a:solidFill>
                    <a:srgbClr val="FFC000"/>
                  </a:solidFill>
                </a:rPr>
                <a:t>数据标注质量检验</a:t>
              </a:r>
              <a:endParaRPr lang="zh-CN" altLang="en-US" sz="2800" dirty="0" smtClean="0">
                <a:solidFill>
                  <a:srgbClr val="FFC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25324" y="2191365"/>
            <a:ext cx="5693399" cy="424800"/>
            <a:chOff x="1807265" y="2935089"/>
            <a:chExt cx="5693399" cy="424800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369570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4.1 数据质量影响算法效果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25324" y="3022195"/>
            <a:ext cx="5693399" cy="424800"/>
            <a:chOff x="1807265" y="3400693"/>
            <a:chExt cx="5693399" cy="424800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3105150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4.2 数据标注质量标准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-6985" y="6111240"/>
            <a:ext cx="9144000" cy="558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929" y="38314"/>
            <a:ext cx="24352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大数据应用人才培养系列教材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60303" y="4623280"/>
            <a:ext cx="5693399" cy="424800"/>
            <a:chOff x="1807265" y="3400693"/>
            <a:chExt cx="5693399" cy="424800"/>
          </a:xfrm>
        </p:grpSpPr>
        <p:sp>
          <p:nvSpPr>
            <p:cNvPr id="55" name="圆角矩形 54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881814" y="3411473"/>
              <a:ext cx="2219325" cy="4140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4.4 作业与练习</a:t>
              </a:r>
              <a:endParaRPr sz="2100" spc="225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25324" y="3814040"/>
            <a:ext cx="5693399" cy="424800"/>
            <a:chOff x="1807265" y="3400693"/>
            <a:chExt cx="5693399" cy="424800"/>
          </a:xfrm>
        </p:grpSpPr>
        <p:sp>
          <p:nvSpPr>
            <p:cNvPr id="3" name="圆角矩形 2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881814" y="3411473"/>
              <a:ext cx="3695700" cy="41402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sz="2100" spc="225" dirty="0">
                  <a:solidFill>
                    <a:schemeClr val="bg1"/>
                  </a:solidFill>
                </a:rPr>
                <a:t>4.3 数据标注质量检验方法</a:t>
              </a:r>
              <a:endParaRPr sz="2100" spc="225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13.xml><?xml version="1.0" encoding="utf-8"?>
<p:tagLst xmlns:p="http://schemas.openxmlformats.org/presentationml/2006/main">
  <p:tag name="KSO_WM_UNIT_PLACING_PICTURE_USER_VIEWPORT" val="{&quot;height&quot;:2213.7700303667366,&quot;width&quot;:1643.1365829854146}"/>
</p:tagLst>
</file>

<file path=ppt/tags/tag14.xml><?xml version="1.0" encoding="utf-8"?>
<p:tagLst xmlns:p="http://schemas.openxmlformats.org/presentationml/2006/main">
  <p:tag name="KSO_WM_UNIT_PLACING_PICTURE_USER_VIEWPORT" val="{&quot;height&quot;:2214.5547769212799,&quot;width&quot;:1643.1365829854146}"/>
</p:tagLst>
</file>

<file path=ppt/tags/tag15.xml><?xml version="1.0" encoding="utf-8"?>
<p:tagLst xmlns:p="http://schemas.openxmlformats.org/presentationml/2006/main">
  <p:tag name="KSO_WM_UNIT_PLACING_PICTURE_USER_VIEWPORT" val="{&quot;height&quot;:2126.6631628124269,&quot;width&quot;:1576.4381065987097}"/>
</p:tagLst>
</file>

<file path=ppt/tags/tag16.xml><?xml version="1.0" encoding="utf-8"?>
<p:tagLst xmlns:p="http://schemas.openxmlformats.org/presentationml/2006/main">
  <p:tag name="KSO_WM_UNIT_PLACING_PICTURE_USER_VIEWPORT" val="{&quot;height&quot;:2214.5547769212799,&quot;width&quot;:1738.8685137992736}"/>
</p:tagLst>
</file>

<file path=ppt/tags/tag17.xml><?xml version="1.0" encoding="utf-8"?>
<p:tagLst xmlns:p="http://schemas.openxmlformats.org/presentationml/2006/main">
  <p:tag name="KSO_WM_UNIT_PLACING_PICTURE_USER_VIEWPORT" val="{&quot;height&quot;:2365.2261153935997,&quot;width&quot;:2009.5858591335468}"/>
</p:tagLst>
</file>

<file path=ppt/tags/tag18.xml><?xml version="1.0" encoding="utf-8"?>
<p:tagLst xmlns:p="http://schemas.openxmlformats.org/presentationml/2006/main">
  <p:tag name="KSO_WM_UNIT_PLACING_PICTURE_USER_VIEWPORT" val="{&quot;height&quot;:2196.5056061667833,&quot;width&quot;:1618.0265683457139}"/>
</p:tagLst>
</file>

<file path=ppt/tags/tag19.xml><?xml version="1.0" encoding="utf-8"?>
<p:tagLst xmlns:p="http://schemas.openxmlformats.org/presentationml/2006/main">
  <p:tag name="KSO_WM_UNIT_PLACING_PICTURE_USER_VIEWPORT" val="{&quot;height&quot;:2197.2903527213266,&quot;width&quot;:1570.1606029387845}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UNIT_PLACING_PICTURE_USER_VIEWPORT" val="{&quot;height&quot;:2831.3655687923383,&quot;width&quot;:1946.0261345768042}"/>
</p:tagLst>
</file>

<file path=ppt/tags/tag21.xml><?xml version="1.0" encoding="utf-8"?>
<p:tagLst xmlns:p="http://schemas.openxmlformats.org/presentationml/2006/main">
  <p:tag name="KSO_WM_UNIT_PLACING_PICTURE_USER_VIEWPORT" val="{&quot;height&quot;:2216.9090165849102,&quot;width&quot;:1738.083825841783}"/>
</p:tagLst>
</file>

<file path=ppt/tags/tag22.xml><?xml version="1.0" encoding="utf-8"?>
<p:tagLst xmlns:p="http://schemas.openxmlformats.org/presentationml/2006/main">
  <p:tag name="KSO_WM_UNIT_PLACING_PICTURE_USER_VIEWPORT" val="{&quot;height&quot;:2242.0209063302964,&quot;width&quot;:2169.6622024616386}"/>
</p:tagLst>
</file>

<file path=ppt/tags/tag23.xml><?xml version="1.0" encoding="utf-8"?>
<p:tagLst xmlns:p="http://schemas.openxmlformats.org/presentationml/2006/main">
  <p:tag name="KSO_WM_UNIT_PLACING_PICTURE_USER_VIEWPORT" val="{&quot;height&quot;:2242.8056528848401,&quot;width&quot;:1643.1365829854146}"/>
</p:tagLst>
</file>

<file path=ppt/tags/tag24.xml><?xml version="1.0" encoding="utf-8"?>
<p:tagLst xmlns:p="http://schemas.openxmlformats.org/presentationml/2006/main">
  <p:tag name="KSO_WM_UNIT_PLACING_PICTURE_USER_VIEWPORT" val="{&quot;height&quot;:2243.5903994393834,&quot;width&quot;:1643.1365829854146}"/>
</p:tagLst>
</file>

<file path=ppt/tags/tag25.xml><?xml version="1.0" encoding="utf-8"?>
<p:tagLst xmlns:p="http://schemas.openxmlformats.org/presentationml/2006/main">
  <p:tag name="KSO_WM_UNIT_PLACING_PICTURE_USER_VIEWPORT" val="{&quot;height&quot;:2242.8056528848401,&quot;width&quot;:1643.1365829854146}"/>
</p:tagLst>
</file>

<file path=ppt/tags/tag26.xml><?xml version="1.0" encoding="utf-8"?>
<p:tagLst xmlns:p="http://schemas.openxmlformats.org/presentationml/2006/main">
  <p:tag name="KSO_WM_UNIT_PLACING_PICTURE_USER_VIEWPORT" val="{&quot;height&quot;:2216.9090165849102,&quot;width&quot;:1643.1365829854146}"/>
</p:tagLst>
</file>

<file path=ppt/tags/tag27.xml><?xml version="1.0" encoding="utf-8"?>
<p:tagLst xmlns:p="http://schemas.openxmlformats.org/presentationml/2006/main">
  <p:tag name="KSO_WM_UNIT_PLACING_PICTURE_USER_VIEWPORT" val="{&quot;height&quot;:2242.8056528848401,&quot;width&quot;:1643.1365829854146}"/>
</p:tagLst>
</file>

<file path=ppt/tags/tag28.xml><?xml version="1.0" encoding="utf-8"?>
<p:tagLst xmlns:p="http://schemas.openxmlformats.org/presentationml/2006/main">
  <p:tag name="KSO_WM_UNIT_PLACING_PICTURE_USER_VIEWPORT" val="{&quot;height&quot;:2244.3751459939267,&quot;width&quot;:1643.1365829854146}"/>
</p:tagLst>
</file>

<file path=ppt/tags/tag29.xml><?xml version="1.0" encoding="utf-8"?>
<p:tagLst xmlns:p="http://schemas.openxmlformats.org/presentationml/2006/main">
  <p:tag name="KSO_WM_UNIT_PLACING_PICTURE_USER_VIEWPORT" val="{&quot;height&quot;:2176.1021957486569,&quot;width&quot;:1844.0167001030202}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KSO_WM_UNIT_PLACING_PICTURE_USER_VIEWPORT" val="{&quot;height&quot;:2253.0073580939033,&quot;width&quot;:1643.1365829854146}"/>
</p:tagLst>
</file>

<file path=ppt/tags/tag31.xml><?xml version="1.0" encoding="utf-8"?>
<p:tagLst xmlns:p="http://schemas.openxmlformats.org/presentationml/2006/main">
  <p:tag name="KSO_WM_UNIT_PLACING_PICTURE_USER_VIEWPORT" val="{&quot;height&quot;:2252.2226115393601,&quot;width&quot;:1570.9452908962751}"/>
</p:tagLst>
</file>

<file path=ppt/tags/tag32.xml><?xml version="1.0" encoding="utf-8"?>
<p:tagLst xmlns:p="http://schemas.openxmlformats.org/presentationml/2006/main">
  <p:tag name="KSO_WM_UNIT_PLACING_PICTURE_USER_VIEWPORT" val="{&quot;height&quot;:2262.4243167484233,&quot;width&quot;:1629.012199750583}"/>
</p:tagLst>
</file>

<file path=ppt/tags/tag33.xml><?xml version="1.0" encoding="utf-8"?>
<p:tagLst xmlns:p="http://schemas.openxmlformats.org/presentationml/2006/main">
  <p:tag name="KSO_WM_UNIT_PLACING_PICTURE_USER_VIEWPORT" val="{&quot;height&quot;:2245.9446391030133,&quot;width&quot;:1555.2515317464622}"/>
</p:tagLst>
</file>

<file path=ppt/tags/tag34.xml><?xml version="1.0" encoding="utf-8"?>
<p:tagLst xmlns:p="http://schemas.openxmlformats.org/presentationml/2006/main">
  <p:tag name="KSO_WM_UNIT_PLACING_PICTURE_USER_VIEWPORT" val="{&quot;height&quot;:2352.6701705209061,&quot;width&quot;:1724.744130564442}"/>
</p:tagLst>
</file>

<file path=ppt/tags/tag35.xml><?xml version="1.0" encoding="utf-8"?>
<p:tagLst xmlns:p="http://schemas.openxmlformats.org/presentationml/2006/main">
  <p:tag name="KSO_WM_UNIT_PLACING_PICTURE_USER_VIEWPORT" val="{&quot;height&quot;:2346.3921980845598,&quot;width&quot;:1727.0981944369139}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2563</Words>
  <Application>WPS 演示</Application>
  <PresentationFormat>全屏显示(4:3)</PresentationFormat>
  <Paragraphs>215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宋体</vt:lpstr>
      <vt:lpstr>Wingdings</vt:lpstr>
      <vt:lpstr>黑体</vt:lpstr>
      <vt:lpstr>微软雅黑</vt:lpstr>
      <vt:lpstr>Wingdings</vt:lpstr>
      <vt:lpstr>方正粗黑宋简体</vt:lpstr>
      <vt:lpstr>Arial Unicode MS</vt:lpstr>
      <vt:lpstr>Calibri</vt:lpstr>
      <vt:lpstr>Office 主题</vt:lpstr>
      <vt:lpstr>2_Office 主题</vt:lpstr>
      <vt:lpstr>3_Office 主题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YAYA</cp:lastModifiedBy>
  <cp:revision>93</cp:revision>
  <dcterms:created xsi:type="dcterms:W3CDTF">2018-03-01T02:03:00Z</dcterms:created>
  <dcterms:modified xsi:type="dcterms:W3CDTF">2021-03-17T03:11:37Z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